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Lovtsova" initials="TL" lastIdx="1" clrIdx="0">
    <p:extLst>
      <p:ext uri="{19B8F6BF-5375-455C-9EA6-DF929625EA0E}">
        <p15:presenceInfo xmlns:p15="http://schemas.microsoft.com/office/powerpoint/2012/main" userId="S-1-5-21-2676355427-447894320-4283101651-30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9T12:50:17.174" idx="1">
    <p:pos x="3296" y="481"/>
    <p:text>надо фото их, чтоб не фото оборудования.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52C6C4-986D-4FE8-865E-497683E41980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71DF65-9E09-4665-A30A-6641CED523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912768" cy="2952328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реалізувалась</a:t>
            </a:r>
            <a:r>
              <a:rPr lang="ru-RU" dirty="0" smtClean="0"/>
              <a:t> ГО </a:t>
            </a:r>
            <a:r>
              <a:rPr lang="ru-RU" dirty="0" smtClean="0"/>
              <a:t>«ДЕСЯТЕ КВІТНЯ»</a:t>
            </a:r>
          </a:p>
          <a:p>
            <a:r>
              <a:rPr lang="ru-RU" dirty="0" smtClean="0"/>
              <a:t>в </a:t>
            </a:r>
            <a:r>
              <a:rPr lang="ru-RU" dirty="0" smtClean="0"/>
              <a:t>рамках проекту «</a:t>
            </a:r>
            <a:r>
              <a:rPr lang="ru-RU" dirty="0" err="1" smtClean="0"/>
              <a:t>Правова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ВПО», </a:t>
            </a:r>
          </a:p>
          <a:p>
            <a:r>
              <a:rPr lang="ru-RU" dirty="0" err="1"/>
              <a:t>я</a:t>
            </a:r>
            <a:r>
              <a:rPr lang="ru-RU" dirty="0" err="1" smtClean="0"/>
              <a:t>кий</a:t>
            </a:r>
            <a:r>
              <a:rPr lang="ru-RU" dirty="0" smtClean="0"/>
              <a:t> </a:t>
            </a:r>
            <a:r>
              <a:rPr lang="ru-RU" dirty="0" err="1" smtClean="0"/>
              <a:t>фінансується</a:t>
            </a:r>
            <a:r>
              <a:rPr lang="ru-RU" dirty="0" smtClean="0"/>
              <a:t> Агентством </a:t>
            </a:r>
            <a:r>
              <a:rPr lang="ru-RU" dirty="0"/>
              <a:t>ООН </a:t>
            </a:r>
            <a:r>
              <a:rPr lang="ru-RU" dirty="0" smtClean="0"/>
              <a:t>у справах </a:t>
            </a:r>
            <a:r>
              <a:rPr lang="ru-RU" dirty="0" err="1" smtClean="0"/>
              <a:t>біженців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2736650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Сп</a:t>
            </a:r>
            <a:r>
              <a:rPr lang="uk-UA" sz="4400" dirty="0" err="1" smtClean="0"/>
              <a:t>івпраця</a:t>
            </a:r>
            <a:r>
              <a:rPr lang="uk-UA" sz="4400" dirty="0" smtClean="0"/>
              <a:t> з громадами ВПО в Одеській та </a:t>
            </a:r>
            <a:r>
              <a:rPr lang="uk-UA" sz="4400" dirty="0" err="1" smtClean="0"/>
              <a:t>Миколіївській</a:t>
            </a:r>
            <a:r>
              <a:rPr lang="uk-UA" sz="4400" dirty="0" smtClean="0"/>
              <a:t> областях </a:t>
            </a:r>
            <a:br>
              <a:rPr lang="uk-UA" sz="4400" dirty="0" smtClean="0"/>
            </a:br>
            <a:r>
              <a:rPr lang="uk-UA" sz="4400" dirty="0" smtClean="0"/>
              <a:t>(приклади </a:t>
            </a:r>
            <a:r>
              <a:rPr lang="uk-UA" sz="4400" dirty="0" smtClean="0"/>
              <a:t>2016 року)</a:t>
            </a:r>
            <a:endParaRPr lang="ru-RU" sz="4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94418"/>
            <a:ext cx="960120" cy="83058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53508"/>
            <a:ext cx="677545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90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915000" cy="779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/>
              <a:t>Громадська організація "Гідність</a:t>
            </a:r>
            <a:r>
              <a:rPr lang="uk-UA" sz="2000" dirty="0" smtClean="0"/>
              <a:t>"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474664" cy="2520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043892" cy="3528392"/>
          </a:xfrm>
        </p:spPr>
        <p:txBody>
          <a:bodyPr anchor="ctr">
            <a:normAutofit/>
          </a:bodyPr>
          <a:lstStyle/>
          <a:p>
            <a:pPr algn="just"/>
            <a:r>
              <a:rPr lang="uk-UA" dirty="0"/>
              <a:t>Проект спрямований на надання психологічної допомоги </a:t>
            </a:r>
            <a:r>
              <a:rPr lang="uk-UA" dirty="0" smtClean="0"/>
              <a:t>ВПО шляхом проведення як групових</a:t>
            </a:r>
            <a:r>
              <a:rPr lang="uk-UA" dirty="0" smtClean="0"/>
              <a:t> занять, так і декількох психологічних тренінгів.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Для реалізації запланованих заходів в рамках проекту, Десяте Квітня та УВКБ ООН підтримало організацію з допоміжними матеріалами.</a:t>
            </a:r>
          </a:p>
          <a:p>
            <a:pPr algn="just"/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Громадська </a:t>
            </a:r>
            <a:r>
              <a:rPr lang="uk-UA" dirty="0"/>
              <a:t>організація </a:t>
            </a:r>
            <a:r>
              <a:rPr lang="uk-UA" dirty="0" smtClean="0"/>
              <a:t>допомагає </a:t>
            </a:r>
            <a:r>
              <a:rPr lang="uk-UA" dirty="0"/>
              <a:t>дітям ВПО на постійній основі. Кількість </a:t>
            </a:r>
            <a:r>
              <a:rPr lang="uk-UA" dirty="0" err="1"/>
              <a:t>бенефіціарів</a:t>
            </a:r>
            <a:r>
              <a:rPr lang="uk-UA" dirty="0"/>
              <a:t> – 50 осіб.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80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/>
              <a:t>Громадська організація "Територіальна Козацька громада Корабельного району м. </a:t>
            </a:r>
            <a:r>
              <a:rPr lang="uk-UA" sz="1800" dirty="0" smtClean="0"/>
              <a:t>Миколаєва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68" y="1844824"/>
            <a:ext cx="4016375" cy="274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526236"/>
            <a:ext cx="3672408" cy="3384376"/>
          </a:xfrm>
        </p:spPr>
        <p:txBody>
          <a:bodyPr anchor="ctr">
            <a:normAutofit/>
          </a:bodyPr>
          <a:lstStyle/>
          <a:p>
            <a:pPr algn="just"/>
            <a:r>
              <a:rPr lang="uk-UA" dirty="0"/>
              <a:t>Проект направлений на проведення майстер-класів із народної творчості разом з  дітьми переселенців та місцевої громади. </a:t>
            </a:r>
            <a:r>
              <a:rPr lang="uk-UA" dirty="0" smtClean="0"/>
              <a:t>Таким </a:t>
            </a:r>
            <a:r>
              <a:rPr lang="uk-UA" dirty="0"/>
              <a:t>чином діти відчувають зацікавленість, захват від своїх робіт.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Десяте </a:t>
            </a:r>
            <a:r>
              <a:rPr lang="uk-UA" dirty="0"/>
              <a:t>Квітня та УВКБ ООН надало допомогу з матеріалами та облаштуванням приміщення для проведення запланованої діяльності.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 100 осіб.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67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662" y="476672"/>
            <a:ext cx="6768752" cy="8361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/>
              <a:t>Громадська організація «Допомога вимушеним переселенцям «Нове життя</a:t>
            </a:r>
            <a:r>
              <a:rPr lang="uk-UA" sz="1800" dirty="0" smtClean="0"/>
              <a:t>»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672828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2330" y="1398338"/>
            <a:ext cx="3407582" cy="3561259"/>
          </a:xfrm>
        </p:spPr>
        <p:txBody>
          <a:bodyPr anchor="ctr"/>
          <a:lstStyle/>
          <a:p>
            <a:pPr algn="just"/>
            <a:r>
              <a:rPr lang="uk-UA" dirty="0"/>
              <a:t>Ідея проекту полягає в створенні інформаційного центру з надання всебічної допомоги ВПО у м. Миколаїв.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Десяте Квітня та УВКБ ООН підтримали проект з деякими будівельними матеріалами та частковим облаштування центру. 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 100 осіб.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3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91064" cy="1067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/>
              <a:t>Громадська організація "Фонд розвитку громади </a:t>
            </a:r>
            <a:r>
              <a:rPr lang="uk-UA" sz="1800" dirty="0" smtClean="0"/>
              <a:t>селища </a:t>
            </a:r>
            <a:r>
              <a:rPr lang="uk-UA" sz="1800" dirty="0" err="1"/>
              <a:t>Доманівка</a:t>
            </a:r>
            <a:r>
              <a:rPr lang="uk-UA" sz="1800" dirty="0" smtClean="0"/>
              <a:t>"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16375" cy="26601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5"/>
            <a:ext cx="4176464" cy="396044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uk-UA" dirty="0"/>
              <a:t>Ідея проекту полягає </a:t>
            </a:r>
            <a:r>
              <a:rPr lang="uk-UA" dirty="0" smtClean="0"/>
              <a:t>у </a:t>
            </a:r>
            <a:r>
              <a:rPr lang="uk-UA" dirty="0"/>
              <a:t>створенні Центру з координації та інформаційної допомоги, з акцентом на підвищення інформаційної обізнаності, консультації, визначення та вирішення проблем.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Завдання </a:t>
            </a:r>
            <a:r>
              <a:rPr lang="uk-UA" dirty="0"/>
              <a:t>центру - забезпечити ВПО та членів їх сімей, ATO сімей та інших вразливих груп населення </a:t>
            </a:r>
            <a:r>
              <a:rPr lang="uk-UA" dirty="0" err="1"/>
              <a:t>Доманівського</a:t>
            </a:r>
            <a:r>
              <a:rPr lang="uk-UA" dirty="0"/>
              <a:t> району допомогою, об'єднати місцеве населення, представників місцевого бізнеса і державних органів.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Десяте </a:t>
            </a:r>
            <a:r>
              <a:rPr lang="uk-UA" dirty="0"/>
              <a:t>Квітня та УВКБ ООН підтримали проект з деякими будівельними матеріалами та частковим облаштування центру.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 250 осіб.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7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048672" cy="828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/>
              <a:t>Громадська організація «СХІД ІНТЕГРАЦІЯ</a:t>
            </a:r>
            <a:r>
              <a:rPr lang="uk-UA" sz="1800" dirty="0" smtClean="0"/>
              <a:t>»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74368"/>
            <a:ext cx="4752528" cy="3633267"/>
          </a:xfrm>
        </p:spPr>
        <p:txBody>
          <a:bodyPr anchor="ctr">
            <a:normAutofit/>
          </a:bodyPr>
          <a:lstStyle/>
          <a:p>
            <a:pPr algn="just"/>
            <a:r>
              <a:rPr lang="uk-UA" dirty="0"/>
              <a:t>Проект направлений на наступні заходи: </a:t>
            </a:r>
            <a:r>
              <a:rPr lang="uk-UA" dirty="0" smtClean="0"/>
              <a:t>а) доступ </a:t>
            </a:r>
            <a:r>
              <a:rPr lang="uk-UA" dirty="0"/>
              <a:t>до отримання інформації переселенцями </a:t>
            </a:r>
            <a:r>
              <a:rPr lang="uk-UA" dirty="0" err="1"/>
              <a:t>Очаківщини</a:t>
            </a:r>
            <a:r>
              <a:rPr lang="uk-UA" dirty="0"/>
              <a:t> щодо соціальної </a:t>
            </a:r>
            <a:r>
              <a:rPr lang="uk-UA" dirty="0" smtClean="0"/>
              <a:t>підтримки; б) надання </a:t>
            </a:r>
            <a:r>
              <a:rPr lang="uk-UA" dirty="0" err="1"/>
              <a:t>інформаціонно</a:t>
            </a:r>
            <a:r>
              <a:rPr lang="uk-UA" dirty="0"/>
              <a:t>-правової допомоги для адаптації </a:t>
            </a:r>
            <a:r>
              <a:rPr lang="uk-UA" dirty="0" smtClean="0"/>
              <a:t>переселенців; в) </a:t>
            </a:r>
            <a:r>
              <a:rPr lang="uk-UA" dirty="0"/>
              <a:t>с</a:t>
            </a:r>
            <a:r>
              <a:rPr lang="uk-UA" dirty="0" smtClean="0"/>
              <a:t>творення </a:t>
            </a:r>
            <a:r>
              <a:rPr lang="uk-UA" dirty="0"/>
              <a:t>комунікаційних майданчиків для співпраці громадської організації з іншими організаціями. </a:t>
            </a:r>
            <a:endParaRPr lang="uk-UA" dirty="0" smtClean="0"/>
          </a:p>
          <a:p>
            <a:pPr algn="just"/>
            <a:r>
              <a:rPr lang="uk-UA" dirty="0" smtClean="0"/>
              <a:t>Для ведення запланованої діяльності Десяте Квітня та УВКБ ООН надало технічну підтримку організації.</a:t>
            </a:r>
          </a:p>
          <a:p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 50 осіб.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6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04656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/>
              <a:t>Ініціативна група родини Єгорових та колектив школи с. </a:t>
            </a:r>
            <a:r>
              <a:rPr lang="uk-UA" sz="1800" dirty="0" smtClean="0"/>
              <a:t>Козирка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12" y="1628800"/>
            <a:ext cx="3333631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9" y="1052736"/>
            <a:ext cx="4546847" cy="3561259"/>
          </a:xfrm>
        </p:spPr>
        <p:txBody>
          <a:bodyPr anchor="ctr"/>
          <a:lstStyle/>
          <a:p>
            <a:pPr algn="just"/>
            <a:r>
              <a:rPr lang="uk-UA" dirty="0"/>
              <a:t>Проект спрямований на організацію спортивних заходів для ВПО і місцевих дітей на базі місцевої школи шляхом створення тренажерного залу.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Десяте Квітня та УВКБ ООН підтримало реалізацію проекту зі спортивним для здійснення запланованої діяльності.</a:t>
            </a:r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 50 осіб.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6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7" y="620688"/>
            <a:ext cx="8388424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 smtClean="0"/>
              <a:t>Співпраця була спрямована на: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6586" y="1988840"/>
            <a:ext cx="7589830" cy="34747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усунення або зниження ризиків у сфері захисту, яких зазнають громади ВПО;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зміцнення потенціалу громад ВПО самостійно давати відповідь на ці ризики;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dirty="0" smtClean="0"/>
              <a:t>поліпшення можливостей їх інтеграції в приймаючі спільноти.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4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4899" y="1340768"/>
            <a:ext cx="8712967" cy="4536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uk-UA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проводила зустрічі з їх представниками у різних містах та селах;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допомагала у ідентифікації потреб громад та пошуку можливих варіантів їх вирішення;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надавала консультативну та технічну підтримку для втілення тих варіантів, що найбільше відповідають виявленій проблемі;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/>
              <a:t>надавала юридичні консультації членам громади та сприяла покращенню їх інформаційної обізнаності. </a:t>
            </a:r>
          </a:p>
          <a:p>
            <a:pPr>
              <a:buFont typeface="Arial" panose="020B0604020202020204" pitchFamily="34" charset="0"/>
              <a:buChar char="•"/>
            </a:pPr>
            <a:endParaRPr lang="uk-UA" sz="2000" dirty="0" smtClean="0"/>
          </a:p>
          <a:p>
            <a:endParaRPr lang="uk-UA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-2828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71" y="404664"/>
            <a:ext cx="8388424" cy="1143000"/>
          </a:xfrm>
        </p:spPr>
        <p:txBody>
          <a:bodyPr/>
          <a:lstStyle/>
          <a:p>
            <a:pPr marL="45720" indent="0" algn="just">
              <a:buNone/>
            </a:pPr>
            <a:r>
              <a:rPr lang="uk-UA" sz="2400" dirty="0"/>
              <a:t>В рамках співпраці з громадами ВПО в Одеській та Миколаївській області ГО «Десяте Квітня»: </a:t>
            </a:r>
          </a:p>
        </p:txBody>
      </p:sp>
    </p:spTree>
    <p:extLst>
      <p:ext uri="{BB962C8B-B14F-4D97-AF65-F5344CB8AC3E}">
        <p14:creationId xmlns:p14="http://schemas.microsoft.com/office/powerpoint/2010/main" val="20897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Результати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79512" y="1484784"/>
            <a:ext cx="8496944" cy="4104456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sz="2400" dirty="0"/>
              <a:t>В</a:t>
            </a:r>
            <a:r>
              <a:rPr lang="uk-UA" sz="2400" dirty="0" smtClean="0"/>
              <a:t>далося </a:t>
            </a:r>
            <a:r>
              <a:rPr lang="uk-UA" sz="2400" dirty="0"/>
              <a:t>підтримати реалізацію </a:t>
            </a:r>
            <a:r>
              <a:rPr lang="uk-UA" sz="2400" b="1" dirty="0"/>
              <a:t>10 </a:t>
            </a:r>
            <a:r>
              <a:rPr lang="uk-UA" sz="2400" b="1" dirty="0" smtClean="0"/>
              <a:t>довготривалих проектів </a:t>
            </a:r>
            <a:r>
              <a:rPr lang="uk-UA" sz="2400" dirty="0"/>
              <a:t>у двох </a:t>
            </a:r>
            <a:r>
              <a:rPr lang="uk-UA" sz="2400" dirty="0" smtClean="0"/>
              <a:t>областях, які мали </a:t>
            </a:r>
            <a:r>
              <a:rPr lang="uk-UA" dirty="0" smtClean="0"/>
              <a:t>близько </a:t>
            </a:r>
            <a:r>
              <a:rPr lang="uk-UA" dirty="0"/>
              <a:t>500 </a:t>
            </a:r>
            <a:r>
              <a:rPr lang="uk-UA" dirty="0" err="1" smtClean="0"/>
              <a:t>бенефіціарів</a:t>
            </a:r>
            <a:r>
              <a:rPr lang="uk-UA" dirty="0" smtClean="0"/>
              <a:t>. </a:t>
            </a:r>
          </a:p>
          <a:p>
            <a:pPr marL="45720" indent="0" algn="just">
              <a:buNone/>
            </a:pP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Проекти сприяли:</a:t>
            </a:r>
            <a:endParaRPr lang="uk-UA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/>
              <a:t>створенню 2 ініціативних груп ВПО, які </a:t>
            </a:r>
            <a:r>
              <a:rPr lang="uk-UA" dirty="0"/>
              <a:t>реалізували суспільно важливі </a:t>
            </a:r>
            <a:r>
              <a:rPr lang="uk-UA" dirty="0" smtClean="0"/>
              <a:t>проекти; </a:t>
            </a:r>
            <a:endParaRPr lang="uk-UA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/>
              <a:t>зміцненню потенціалу </a:t>
            </a:r>
            <a:r>
              <a:rPr lang="uk-UA" dirty="0"/>
              <a:t>4 молодих </a:t>
            </a:r>
            <a:r>
              <a:rPr lang="uk-UA" dirty="0" smtClean="0"/>
              <a:t>неурядових організацій ВПО та підтримці </a:t>
            </a:r>
            <a:r>
              <a:rPr lang="uk-UA" dirty="0"/>
              <a:t>4 місцевих </a:t>
            </a:r>
            <a:r>
              <a:rPr lang="uk-UA" dirty="0" smtClean="0"/>
              <a:t>неурядових організацій</a:t>
            </a:r>
            <a:r>
              <a:rPr lang="uk-UA" dirty="0"/>
              <a:t>, задля збільшення їх можливостей щодо надання допомоги більшій кількості ВПО.</a:t>
            </a:r>
          </a:p>
          <a:p>
            <a:pPr marL="45720" indent="0">
              <a:buNone/>
            </a:pPr>
            <a:endParaRPr lang="ru-RU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9383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787208" cy="864096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Короткий огляд проектів, які були підтримані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16375" cy="28434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4114800" cy="532859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ГО </a:t>
            </a:r>
            <a:r>
              <a:rPr lang="ru-RU" dirty="0"/>
              <a:t>"</a:t>
            </a:r>
            <a:r>
              <a:rPr lang="ru-RU" dirty="0" err="1"/>
              <a:t>Родинниий</a:t>
            </a:r>
            <a:r>
              <a:rPr lang="ru-RU" dirty="0"/>
              <a:t> </a:t>
            </a:r>
            <a:r>
              <a:rPr lang="ru-RU" dirty="0" err="1"/>
              <a:t>правопросвітницький</a:t>
            </a:r>
            <a:r>
              <a:rPr lang="ru-RU" dirty="0"/>
              <a:t> клуб "</a:t>
            </a:r>
            <a:r>
              <a:rPr lang="ru-RU" dirty="0" err="1"/>
              <a:t>Одеська</a:t>
            </a:r>
            <a:r>
              <a:rPr lang="ru-RU" dirty="0"/>
              <a:t> </a:t>
            </a:r>
            <a:r>
              <a:rPr lang="ru-RU" dirty="0" err="1" smtClean="0"/>
              <a:t>Мрія</a:t>
            </a:r>
            <a:r>
              <a:rPr lang="ru-RU" dirty="0" smtClean="0"/>
              <a:t>», м. Одеса</a:t>
            </a:r>
          </a:p>
          <a:p>
            <a:pPr marL="342900" indent="-342900">
              <a:buAutoNum type="arabicParenR"/>
            </a:pPr>
            <a:r>
              <a:rPr lang="uk-UA" dirty="0" smtClean="0"/>
              <a:t>Одеське відділення Національної Спілки Журналістів, </a:t>
            </a:r>
            <a:r>
              <a:rPr lang="uk-UA" dirty="0"/>
              <a:t>м</a:t>
            </a:r>
            <a:r>
              <a:rPr lang="uk-UA" dirty="0" smtClean="0"/>
              <a:t>. Одеса</a:t>
            </a:r>
          </a:p>
          <a:p>
            <a:pPr marL="342900" indent="-342900">
              <a:buAutoNum type="arabicParenR"/>
            </a:pPr>
            <a:r>
              <a:rPr lang="ru-RU" dirty="0"/>
              <a:t>ГО "Фонд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селища </a:t>
            </a:r>
            <a:r>
              <a:rPr lang="ru-RU" dirty="0" err="1" smtClean="0"/>
              <a:t>Доманівка</a:t>
            </a:r>
            <a:r>
              <a:rPr lang="ru-RU" dirty="0" smtClean="0"/>
              <a:t>», </a:t>
            </a:r>
            <a:r>
              <a:rPr lang="ru-RU" dirty="0" err="1" smtClean="0"/>
              <a:t>смт</a:t>
            </a:r>
            <a:r>
              <a:rPr lang="ru-RU" dirty="0" smtClean="0"/>
              <a:t>. </a:t>
            </a:r>
            <a:r>
              <a:rPr lang="ru-RU" dirty="0" err="1" smtClean="0"/>
              <a:t>Доманівка</a:t>
            </a:r>
            <a:r>
              <a:rPr lang="ru-RU" dirty="0" smtClean="0"/>
              <a:t>, </a:t>
            </a:r>
            <a:r>
              <a:rPr lang="ru-RU" dirty="0" err="1" smtClean="0"/>
              <a:t>Миколаївська</a:t>
            </a:r>
            <a:r>
              <a:rPr lang="ru-RU" dirty="0" smtClean="0"/>
              <a:t> область</a:t>
            </a:r>
          </a:p>
          <a:p>
            <a:pPr marL="342900" indent="-342900">
              <a:buAutoNum type="arabicParenR"/>
            </a:pPr>
            <a:r>
              <a:rPr lang="ru-RU" dirty="0" smtClean="0"/>
              <a:t>ГРОМАДСЬКА ОРГАНІЗАЦІЯ ВИМУШЕНИХ </a:t>
            </a:r>
            <a:r>
              <a:rPr lang="ru-RU" dirty="0"/>
              <a:t>ПЕРЕСЕЛЕНЦІВ «НОВА МРІЯ</a:t>
            </a:r>
            <a:r>
              <a:rPr lang="ru-RU" dirty="0" smtClean="0"/>
              <a:t>», м. </a:t>
            </a:r>
            <a:r>
              <a:rPr lang="ru-RU" dirty="0" err="1" smtClean="0"/>
              <a:t>Южне</a:t>
            </a:r>
            <a:r>
              <a:rPr lang="ru-RU" dirty="0" smtClean="0"/>
              <a:t>, </a:t>
            </a:r>
            <a:r>
              <a:rPr lang="ru-RU" dirty="0" err="1" smtClean="0"/>
              <a:t>Одеська</a:t>
            </a:r>
            <a:r>
              <a:rPr lang="ru-RU" dirty="0" smtClean="0"/>
              <a:t> область</a:t>
            </a:r>
          </a:p>
          <a:p>
            <a:pPr marL="342900" indent="-342900">
              <a:buAutoNum type="arabicParenR"/>
            </a:pPr>
            <a:r>
              <a:rPr lang="ru-RU" dirty="0"/>
              <a:t>Г</a:t>
            </a:r>
            <a:r>
              <a:rPr lang="ru-RU" dirty="0" smtClean="0"/>
              <a:t>О «</a:t>
            </a:r>
            <a:r>
              <a:rPr lang="ru-RU" dirty="0" err="1" smtClean="0"/>
              <a:t>Козацька</a:t>
            </a:r>
            <a:r>
              <a:rPr lang="ru-RU" dirty="0" smtClean="0"/>
              <a:t> громада Корабельного району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r>
              <a:rPr lang="uk-UA" dirty="0" err="1" smtClean="0"/>
              <a:t>єва</a:t>
            </a:r>
            <a:r>
              <a:rPr lang="ru-RU" dirty="0" smtClean="0"/>
              <a:t>», м. </a:t>
            </a:r>
            <a:r>
              <a:rPr lang="ru-RU" dirty="0" err="1" smtClean="0"/>
              <a:t>Миколаїв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uk-UA" dirty="0" smtClean="0"/>
              <a:t>Ініціативна група по створенню курсів кримськотатарської мови, м. Одеса</a:t>
            </a:r>
          </a:p>
          <a:p>
            <a:pPr marL="342900" indent="-342900">
              <a:buAutoNum type="arabicParenR"/>
            </a:pPr>
            <a:r>
              <a:rPr lang="uk-UA" dirty="0" smtClean="0"/>
              <a:t>Ініціативна група родини Єгорових та колектив школи с. Козирка</a:t>
            </a:r>
            <a:r>
              <a:rPr lang="ru-RU" dirty="0" smtClean="0"/>
              <a:t>, </a:t>
            </a:r>
            <a:r>
              <a:rPr lang="ru-RU" dirty="0" err="1" smtClean="0"/>
              <a:t>Миколаївська</a:t>
            </a:r>
            <a:r>
              <a:rPr lang="ru-RU" dirty="0" smtClean="0"/>
              <a:t> область</a:t>
            </a:r>
          </a:p>
          <a:p>
            <a:pPr marL="342900" indent="-342900">
              <a:buAutoNum type="arabicParenR"/>
            </a:pPr>
            <a:r>
              <a:rPr lang="ru-RU" dirty="0"/>
              <a:t>Г</a:t>
            </a:r>
            <a:r>
              <a:rPr lang="ru-RU" dirty="0" smtClean="0"/>
              <a:t>О </a:t>
            </a:r>
            <a:r>
              <a:rPr lang="ru-RU" dirty="0"/>
              <a:t>"</a:t>
            </a:r>
            <a:r>
              <a:rPr lang="ru-RU" dirty="0" err="1" smtClean="0"/>
              <a:t>Гідність</a:t>
            </a:r>
            <a:r>
              <a:rPr lang="ru-RU" dirty="0" smtClean="0"/>
              <a:t>», </a:t>
            </a:r>
            <a:r>
              <a:rPr lang="ru-RU" dirty="0"/>
              <a:t>м</a:t>
            </a:r>
            <a:r>
              <a:rPr lang="ru-RU" dirty="0" smtClean="0"/>
              <a:t>. </a:t>
            </a:r>
            <a:r>
              <a:rPr lang="ru-RU" dirty="0" err="1" smtClean="0"/>
              <a:t>Черноморьск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ru-RU" dirty="0" smtClean="0"/>
              <a:t>ГО </a:t>
            </a:r>
            <a:r>
              <a:rPr lang="ru-RU" dirty="0"/>
              <a:t>"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вимушеним</a:t>
            </a:r>
            <a:r>
              <a:rPr lang="ru-RU" dirty="0"/>
              <a:t> </a:t>
            </a:r>
            <a:r>
              <a:rPr lang="ru-RU" dirty="0" err="1"/>
              <a:t>переселенцям</a:t>
            </a:r>
            <a:r>
              <a:rPr lang="ru-RU" dirty="0"/>
              <a:t> "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», м. </a:t>
            </a:r>
            <a:r>
              <a:rPr lang="ru-RU" dirty="0" err="1" smtClean="0"/>
              <a:t>Миколаїв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uk-UA" dirty="0" smtClean="0"/>
              <a:t>ГО </a:t>
            </a:r>
            <a:r>
              <a:rPr lang="uk-UA" dirty="0"/>
              <a:t>"Схід </a:t>
            </a:r>
            <a:r>
              <a:rPr lang="uk-UA" dirty="0" smtClean="0"/>
              <a:t>Інтеграція», м. Очаків, </a:t>
            </a:r>
            <a:r>
              <a:rPr lang="ru-RU" dirty="0" err="1" smtClean="0"/>
              <a:t>Миколаївська</a:t>
            </a:r>
            <a:r>
              <a:rPr lang="ru-RU" dirty="0" smtClean="0"/>
              <a:t>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4797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320479" cy="1080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/>
              <a:t>Одеське відділення Національної Спілки </a:t>
            </a:r>
            <a:r>
              <a:rPr lang="uk-UA" sz="1800" dirty="0" smtClean="0"/>
              <a:t>Журналістів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3626" y="1412776"/>
            <a:ext cx="4248472" cy="3777283"/>
          </a:xfrm>
        </p:spPr>
        <p:txBody>
          <a:bodyPr anchor="ctr">
            <a:normAutofit/>
          </a:bodyPr>
          <a:lstStyle/>
          <a:p>
            <a:pPr algn="just"/>
            <a:r>
              <a:rPr lang="uk-UA" dirty="0"/>
              <a:t>Проект спрямований на залучення ВПО в суспільне життя Одеси, налагодження взаємодії зі ЗМІ. </a:t>
            </a:r>
            <a:r>
              <a:rPr lang="uk-UA" dirty="0" smtClean="0"/>
              <a:t>За допомогою тренінгів, </a:t>
            </a:r>
            <a:r>
              <a:rPr lang="uk-UA" dirty="0" smtClean="0"/>
              <a:t>журналісти </a:t>
            </a:r>
            <a:r>
              <a:rPr lang="uk-UA" dirty="0"/>
              <a:t>допомогли їм стати авторами матеріалів про життя переселенців в Одесі, їх проблеми та шляхи вирішення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Десяте Квітня та УВКБ ООН підтримали Спілку з матеріалами для організації цих тренінгів.</a:t>
            </a:r>
            <a:endParaRPr lang="uk-UA" dirty="0"/>
          </a:p>
          <a:p>
            <a:pPr algn="just"/>
            <a:endParaRPr lang="uk-UA" dirty="0"/>
          </a:p>
          <a:p>
            <a:pPr algn="just"/>
            <a:r>
              <a:rPr lang="uk-UA" dirty="0" smtClean="0"/>
              <a:t>Журналісти </a:t>
            </a:r>
            <a:r>
              <a:rPr lang="uk-UA" dirty="0"/>
              <a:t>постійно публікують історії про життя ВПО, особливо історії успіху на новому місці, а також матеріали, спрямовані на висвітлення та вирішення проблем ВПО. Кількість </a:t>
            </a:r>
            <a:r>
              <a:rPr lang="uk-UA" dirty="0" err="1"/>
              <a:t>бенефіціарів</a:t>
            </a:r>
            <a:r>
              <a:rPr lang="uk-UA" dirty="0"/>
              <a:t> – 50 осіб.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3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767"/>
            <a:ext cx="5832648" cy="11869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/>
              <a:t>Громадська організація "Родинний </a:t>
            </a:r>
            <a:r>
              <a:rPr lang="uk-UA" sz="2000" dirty="0" err="1"/>
              <a:t>правопросвітницький</a:t>
            </a:r>
            <a:r>
              <a:rPr lang="uk-UA" sz="2000" dirty="0"/>
              <a:t> </a:t>
            </a:r>
            <a:r>
              <a:rPr lang="uk-UA" sz="2000" dirty="0" smtClean="0"/>
              <a:t> клуб </a:t>
            </a:r>
            <a:r>
              <a:rPr lang="uk-UA" sz="2000" dirty="0"/>
              <a:t>"Одеська Мрія</a:t>
            </a:r>
            <a:r>
              <a:rPr lang="uk-UA" sz="2000" dirty="0" smtClean="0"/>
              <a:t>"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016375" cy="26790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4176464" cy="3921299"/>
          </a:xfrm>
        </p:spPr>
        <p:txBody>
          <a:bodyPr anchor="ctr"/>
          <a:lstStyle/>
          <a:p>
            <a:pPr algn="just"/>
            <a:r>
              <a:rPr lang="uk-UA" dirty="0"/>
              <a:t>Проект  “Тиждень Мрій” – був реалізований в санаторіях "Куяльник" і "</a:t>
            </a:r>
            <a:r>
              <a:rPr lang="uk-UA" dirty="0" err="1" smtClean="0"/>
              <a:t>Сенетатя</a:t>
            </a:r>
            <a:r>
              <a:rPr lang="uk-UA" dirty="0" smtClean="0"/>
              <a:t>« шляхом різноманітних майстер класів та </a:t>
            </a:r>
            <a:r>
              <a:rPr lang="uk-UA" dirty="0" smtClean="0"/>
              <a:t>навчальних курсів </a:t>
            </a:r>
            <a:r>
              <a:rPr lang="uk-UA" dirty="0" smtClean="0"/>
              <a:t>для  дітей. </a:t>
            </a:r>
          </a:p>
          <a:p>
            <a:pPr algn="just"/>
            <a:r>
              <a:rPr lang="uk-UA" dirty="0" smtClean="0"/>
              <a:t>Для реалізації проекту Десяте Квітня та УВКБ ООН надали організації підтримку з матеріалами та обладнанням.</a:t>
            </a:r>
          </a:p>
          <a:p>
            <a:pPr algn="just"/>
            <a:r>
              <a:rPr lang="uk-UA" dirty="0"/>
              <a:t>Було досягнуто: зниження проявів  ПТСР, нормалізування психічних та соматичних </a:t>
            </a:r>
            <a:r>
              <a:rPr lang="uk-UA" dirty="0" smtClean="0"/>
              <a:t>функцій. </a:t>
            </a:r>
            <a:r>
              <a:rPr lang="uk-UA" dirty="0" smtClean="0"/>
              <a:t>Громадська </a:t>
            </a:r>
            <a:r>
              <a:rPr lang="uk-UA" dirty="0"/>
              <a:t>організація надає допомогу вразливим категоріям ВПО на постійній основі. </a:t>
            </a:r>
            <a:endParaRPr lang="uk-UA" dirty="0" smtClean="0"/>
          </a:p>
          <a:p>
            <a:pPr algn="just"/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 50 </a:t>
            </a:r>
            <a:r>
              <a:rPr lang="uk-UA" dirty="0" smtClean="0"/>
              <a:t>осіб.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4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5058"/>
            <a:ext cx="5184576" cy="9957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Ініціативна група кримських </a:t>
            </a:r>
            <a:r>
              <a:rPr lang="uk-UA" sz="2400" dirty="0" smtClean="0"/>
              <a:t>татар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672828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556792"/>
            <a:ext cx="3600400" cy="3489251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uk-UA" sz="1600" dirty="0"/>
              <a:t>Проект спрямований на згуртування громади кримських татар, відродження культури і традицій, вивчення кримськотатарської мови</a:t>
            </a:r>
            <a:r>
              <a:rPr lang="uk-UA" sz="1600" dirty="0" smtClean="0"/>
              <a:t>.</a:t>
            </a:r>
          </a:p>
          <a:p>
            <a:pPr algn="just"/>
            <a:endParaRPr lang="uk-UA" sz="1600" dirty="0" smtClean="0"/>
          </a:p>
          <a:p>
            <a:pPr algn="just"/>
            <a:r>
              <a:rPr lang="uk-UA" sz="1600" dirty="0" smtClean="0"/>
              <a:t>Десяте Квітня та УВКБ ООН підтримало проект з обладнанням для проведення курсів кримськотатарської мови.</a:t>
            </a:r>
          </a:p>
          <a:p>
            <a:pPr algn="just"/>
            <a:r>
              <a:rPr lang="uk-UA" sz="1600" dirty="0" smtClean="0"/>
              <a:t>Курси проходять на постійній основі. </a:t>
            </a:r>
            <a:r>
              <a:rPr lang="uk-UA" sz="1600" dirty="0" smtClean="0"/>
              <a:t>Кількість </a:t>
            </a:r>
            <a:r>
              <a:rPr lang="uk-UA" sz="1600" dirty="0" err="1"/>
              <a:t>бенефіціарів</a:t>
            </a:r>
            <a:r>
              <a:rPr lang="uk-UA" sz="1600" dirty="0"/>
              <a:t> – 20 осіб.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65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906888" cy="11397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/>
              <a:t>Громадська організація з тимчасово вимушених переселенців "Нова мрія</a:t>
            </a:r>
            <a:r>
              <a:rPr lang="uk-UA" sz="2000" dirty="0" smtClean="0"/>
              <a:t>"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128459" cy="309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664181"/>
            <a:ext cx="3610744" cy="3060963"/>
          </a:xfrm>
        </p:spPr>
        <p:txBody>
          <a:bodyPr anchor="ctr"/>
          <a:lstStyle/>
          <a:p>
            <a:pPr algn="just"/>
            <a:r>
              <a:rPr lang="uk-UA" dirty="0"/>
              <a:t>Проект спрямований на поліпшення комп'ютерної грамотності, інформування ВПЛ про можливості в новому регіоні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Для постійного функціонування даних послуг, організація була підтримана із необхідним обладнанням.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Кількість </a:t>
            </a:r>
            <a:r>
              <a:rPr lang="uk-UA" dirty="0" err="1"/>
              <a:t>бенефіціарів</a:t>
            </a:r>
            <a:r>
              <a:rPr lang="uk-UA" dirty="0"/>
              <a:t> –40 осіб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9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956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Georgia</vt:lpstr>
      <vt:lpstr>Trebuchet MS</vt:lpstr>
      <vt:lpstr>Воздушный поток</vt:lpstr>
      <vt:lpstr>Співпраця з громадами ВПО в Одеській та Миколіївській областях  (приклади 2016 року)</vt:lpstr>
      <vt:lpstr>Співпраця була спрямована на: </vt:lpstr>
      <vt:lpstr>В рамках співпраці з громадами ВПО в Одеській та Миколаївській області ГО «Десяте Квітня»: </vt:lpstr>
      <vt:lpstr>Результати</vt:lpstr>
      <vt:lpstr>Короткий огляд проектів, які були підтримані</vt:lpstr>
      <vt:lpstr>Одеське відділення Національної Спілки Журналістів</vt:lpstr>
      <vt:lpstr>Громадська організація "Родинний правопросвітницький  клуб "Одеська Мрія"</vt:lpstr>
      <vt:lpstr>Ініціативна група кримських татар</vt:lpstr>
      <vt:lpstr>Громадська організація з тимчасово вимушених переселенців "Нова мрія"</vt:lpstr>
      <vt:lpstr>Громадська організація "Гідність"</vt:lpstr>
      <vt:lpstr>Громадська організація "Територіальна Козацька громада Корабельного району м. Миколаєва</vt:lpstr>
      <vt:lpstr>Громадська організація «Допомога вимушеним переселенцям «Нове життя»</vt:lpstr>
      <vt:lpstr>Громадська організація "Фонд розвитку громади селища Доманівка"</vt:lpstr>
      <vt:lpstr>Громадська організація «СХІД ІНТЕГРАЦІЯ»</vt:lpstr>
      <vt:lpstr>Ініціативна група родини Єгорових та колектив школи с. Козирка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малых грантов по поддержке инициатив ВПЛ</dc:title>
  <dc:creator>Наташа</dc:creator>
  <cp:lastModifiedBy>Tatiana Lovtsova</cp:lastModifiedBy>
  <cp:revision>21</cp:revision>
  <dcterms:created xsi:type="dcterms:W3CDTF">2016-12-20T21:15:25Z</dcterms:created>
  <dcterms:modified xsi:type="dcterms:W3CDTF">2017-02-09T11:00:37Z</dcterms:modified>
</cp:coreProperties>
</file>